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8" r:id="rId3"/>
    <p:sldId id="259" r:id="rId4"/>
  </p:sldIdLst>
  <p:sldSz cx="9363075" cy="32924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69"/>
  </p:normalViewPr>
  <p:slideViewPr>
    <p:cSldViewPr snapToGrid="0">
      <p:cViewPr>
        <p:scale>
          <a:sx n="96" d="100"/>
          <a:sy n="96" d="100"/>
        </p:scale>
        <p:origin x="2256" y="1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0385" y="538838"/>
            <a:ext cx="7022306" cy="1146269"/>
          </a:xfrm>
        </p:spPr>
        <p:txBody>
          <a:bodyPr anchor="b"/>
          <a:lstStyle>
            <a:lvl1pPr algn="ctr">
              <a:defRPr sz="288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385" y="1729312"/>
            <a:ext cx="7022306" cy="794919"/>
          </a:xfrm>
        </p:spPr>
        <p:txBody>
          <a:bodyPr/>
          <a:lstStyle>
            <a:lvl1pPr marL="0" indent="0" algn="ctr">
              <a:buNone/>
              <a:defRPr sz="1152"/>
            </a:lvl1pPr>
            <a:lvl2pPr marL="219502" indent="0" algn="ctr">
              <a:buNone/>
              <a:defRPr sz="960"/>
            </a:lvl2pPr>
            <a:lvl3pPr marL="439003" indent="0" algn="ctr">
              <a:buNone/>
              <a:defRPr sz="864"/>
            </a:lvl3pPr>
            <a:lvl4pPr marL="658505" indent="0" algn="ctr">
              <a:buNone/>
              <a:defRPr sz="768"/>
            </a:lvl4pPr>
            <a:lvl5pPr marL="878007" indent="0" algn="ctr">
              <a:buNone/>
              <a:defRPr sz="768"/>
            </a:lvl5pPr>
            <a:lvl6pPr marL="1097509" indent="0" algn="ctr">
              <a:buNone/>
              <a:defRPr sz="768"/>
            </a:lvl6pPr>
            <a:lvl7pPr marL="1317010" indent="0" algn="ctr">
              <a:buNone/>
              <a:defRPr sz="768"/>
            </a:lvl7pPr>
            <a:lvl8pPr marL="1536512" indent="0" algn="ctr">
              <a:buNone/>
              <a:defRPr sz="768"/>
            </a:lvl8pPr>
            <a:lvl9pPr marL="1756014" indent="0" algn="ctr">
              <a:buNone/>
              <a:defRPr sz="76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190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5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0451" y="175294"/>
            <a:ext cx="2018913" cy="27902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711" y="175294"/>
            <a:ext cx="5939701" cy="27902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01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12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835" y="820833"/>
            <a:ext cx="8075652" cy="1369578"/>
          </a:xfrm>
        </p:spPr>
        <p:txBody>
          <a:bodyPr anchor="b"/>
          <a:lstStyle>
            <a:lvl1pPr>
              <a:defRPr sz="288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8835" y="2203367"/>
            <a:ext cx="8075652" cy="720229"/>
          </a:xfrm>
        </p:spPr>
        <p:txBody>
          <a:bodyPr/>
          <a:lstStyle>
            <a:lvl1pPr marL="0" indent="0">
              <a:buNone/>
              <a:defRPr sz="1152">
                <a:solidFill>
                  <a:schemeClr val="tx1">
                    <a:tint val="75000"/>
                  </a:schemeClr>
                </a:solidFill>
              </a:defRPr>
            </a:lvl1pPr>
            <a:lvl2pPr marL="219502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2pPr>
            <a:lvl3pPr marL="439003" indent="0">
              <a:buNone/>
              <a:defRPr sz="864">
                <a:solidFill>
                  <a:schemeClr val="tx1">
                    <a:tint val="75000"/>
                  </a:schemeClr>
                </a:solidFill>
              </a:defRPr>
            </a:lvl3pPr>
            <a:lvl4pPr marL="658505" indent="0">
              <a:buNone/>
              <a:defRPr sz="768">
                <a:solidFill>
                  <a:schemeClr val="tx1">
                    <a:tint val="75000"/>
                  </a:schemeClr>
                </a:solidFill>
              </a:defRPr>
            </a:lvl4pPr>
            <a:lvl5pPr marL="878007" indent="0">
              <a:buNone/>
              <a:defRPr sz="768">
                <a:solidFill>
                  <a:schemeClr val="tx1">
                    <a:tint val="75000"/>
                  </a:schemeClr>
                </a:solidFill>
              </a:defRPr>
            </a:lvl5pPr>
            <a:lvl6pPr marL="1097509" indent="0">
              <a:buNone/>
              <a:defRPr sz="768">
                <a:solidFill>
                  <a:schemeClr val="tx1">
                    <a:tint val="75000"/>
                  </a:schemeClr>
                </a:solidFill>
              </a:defRPr>
            </a:lvl6pPr>
            <a:lvl7pPr marL="1317010" indent="0">
              <a:buNone/>
              <a:defRPr sz="768">
                <a:solidFill>
                  <a:schemeClr val="tx1">
                    <a:tint val="75000"/>
                  </a:schemeClr>
                </a:solidFill>
              </a:defRPr>
            </a:lvl7pPr>
            <a:lvl8pPr marL="1536512" indent="0">
              <a:buNone/>
              <a:defRPr sz="768">
                <a:solidFill>
                  <a:schemeClr val="tx1">
                    <a:tint val="75000"/>
                  </a:schemeClr>
                </a:solidFill>
              </a:defRPr>
            </a:lvl8pPr>
            <a:lvl9pPr marL="1756014" indent="0">
              <a:buNone/>
              <a:defRPr sz="7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274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3711" y="876469"/>
            <a:ext cx="3979307" cy="2089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0057" y="876469"/>
            <a:ext cx="3979307" cy="2089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47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931" y="175294"/>
            <a:ext cx="8075652" cy="63639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931" y="807114"/>
            <a:ext cx="3961019" cy="395554"/>
          </a:xfrm>
        </p:spPr>
        <p:txBody>
          <a:bodyPr anchor="b"/>
          <a:lstStyle>
            <a:lvl1pPr marL="0" indent="0">
              <a:buNone/>
              <a:defRPr sz="1152" b="1"/>
            </a:lvl1pPr>
            <a:lvl2pPr marL="219502" indent="0">
              <a:buNone/>
              <a:defRPr sz="960" b="1"/>
            </a:lvl2pPr>
            <a:lvl3pPr marL="439003" indent="0">
              <a:buNone/>
              <a:defRPr sz="864" b="1"/>
            </a:lvl3pPr>
            <a:lvl4pPr marL="658505" indent="0">
              <a:buNone/>
              <a:defRPr sz="768" b="1"/>
            </a:lvl4pPr>
            <a:lvl5pPr marL="878007" indent="0">
              <a:buNone/>
              <a:defRPr sz="768" b="1"/>
            </a:lvl5pPr>
            <a:lvl6pPr marL="1097509" indent="0">
              <a:buNone/>
              <a:defRPr sz="768" b="1"/>
            </a:lvl6pPr>
            <a:lvl7pPr marL="1317010" indent="0">
              <a:buNone/>
              <a:defRPr sz="768" b="1"/>
            </a:lvl7pPr>
            <a:lvl8pPr marL="1536512" indent="0">
              <a:buNone/>
              <a:defRPr sz="768" b="1"/>
            </a:lvl8pPr>
            <a:lvl9pPr marL="1756014" indent="0">
              <a:buNone/>
              <a:defRPr sz="7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4931" y="1202668"/>
            <a:ext cx="3961019" cy="1768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0057" y="807114"/>
            <a:ext cx="3980526" cy="395554"/>
          </a:xfrm>
        </p:spPr>
        <p:txBody>
          <a:bodyPr anchor="b"/>
          <a:lstStyle>
            <a:lvl1pPr marL="0" indent="0">
              <a:buNone/>
              <a:defRPr sz="1152" b="1"/>
            </a:lvl1pPr>
            <a:lvl2pPr marL="219502" indent="0">
              <a:buNone/>
              <a:defRPr sz="960" b="1"/>
            </a:lvl2pPr>
            <a:lvl3pPr marL="439003" indent="0">
              <a:buNone/>
              <a:defRPr sz="864" b="1"/>
            </a:lvl3pPr>
            <a:lvl4pPr marL="658505" indent="0">
              <a:buNone/>
              <a:defRPr sz="768" b="1"/>
            </a:lvl4pPr>
            <a:lvl5pPr marL="878007" indent="0">
              <a:buNone/>
              <a:defRPr sz="768" b="1"/>
            </a:lvl5pPr>
            <a:lvl6pPr marL="1097509" indent="0">
              <a:buNone/>
              <a:defRPr sz="768" b="1"/>
            </a:lvl6pPr>
            <a:lvl7pPr marL="1317010" indent="0">
              <a:buNone/>
              <a:defRPr sz="768" b="1"/>
            </a:lvl7pPr>
            <a:lvl8pPr marL="1536512" indent="0">
              <a:buNone/>
              <a:defRPr sz="768" b="1"/>
            </a:lvl8pPr>
            <a:lvl9pPr marL="1756014" indent="0">
              <a:buNone/>
              <a:defRPr sz="7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0057" y="1202668"/>
            <a:ext cx="3980526" cy="17689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8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61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98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931" y="219498"/>
            <a:ext cx="3019835" cy="768244"/>
          </a:xfrm>
        </p:spPr>
        <p:txBody>
          <a:bodyPr anchor="b"/>
          <a:lstStyle>
            <a:lvl1pPr>
              <a:defRPr sz="153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0526" y="474056"/>
            <a:ext cx="4740057" cy="2339791"/>
          </a:xfrm>
        </p:spPr>
        <p:txBody>
          <a:bodyPr/>
          <a:lstStyle>
            <a:lvl1pPr>
              <a:defRPr sz="1536"/>
            </a:lvl1pPr>
            <a:lvl2pPr>
              <a:defRPr sz="1344"/>
            </a:lvl2pPr>
            <a:lvl3pPr>
              <a:defRPr sz="1152"/>
            </a:lvl3pPr>
            <a:lvl4pPr>
              <a:defRPr sz="960"/>
            </a:lvl4pPr>
            <a:lvl5pPr>
              <a:defRPr sz="960"/>
            </a:lvl5pPr>
            <a:lvl6pPr>
              <a:defRPr sz="960"/>
            </a:lvl6pPr>
            <a:lvl7pPr>
              <a:defRPr sz="960"/>
            </a:lvl7pPr>
            <a:lvl8pPr>
              <a:defRPr sz="960"/>
            </a:lvl8pPr>
            <a:lvl9pPr>
              <a:defRPr sz="9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931" y="987743"/>
            <a:ext cx="3019835" cy="1829915"/>
          </a:xfrm>
        </p:spPr>
        <p:txBody>
          <a:bodyPr/>
          <a:lstStyle>
            <a:lvl1pPr marL="0" indent="0">
              <a:buNone/>
              <a:defRPr sz="768"/>
            </a:lvl1pPr>
            <a:lvl2pPr marL="219502" indent="0">
              <a:buNone/>
              <a:defRPr sz="672"/>
            </a:lvl2pPr>
            <a:lvl3pPr marL="439003" indent="0">
              <a:buNone/>
              <a:defRPr sz="576"/>
            </a:lvl3pPr>
            <a:lvl4pPr marL="658505" indent="0">
              <a:buNone/>
              <a:defRPr sz="480"/>
            </a:lvl4pPr>
            <a:lvl5pPr marL="878007" indent="0">
              <a:buNone/>
              <a:defRPr sz="480"/>
            </a:lvl5pPr>
            <a:lvl6pPr marL="1097509" indent="0">
              <a:buNone/>
              <a:defRPr sz="480"/>
            </a:lvl6pPr>
            <a:lvl7pPr marL="1317010" indent="0">
              <a:buNone/>
              <a:defRPr sz="480"/>
            </a:lvl7pPr>
            <a:lvl8pPr marL="1536512" indent="0">
              <a:buNone/>
              <a:defRPr sz="480"/>
            </a:lvl8pPr>
            <a:lvl9pPr marL="1756014" indent="0">
              <a:buNone/>
              <a:defRPr sz="4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08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931" y="219498"/>
            <a:ext cx="3019835" cy="768244"/>
          </a:xfrm>
        </p:spPr>
        <p:txBody>
          <a:bodyPr anchor="b"/>
          <a:lstStyle>
            <a:lvl1pPr>
              <a:defRPr sz="153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0526" y="474056"/>
            <a:ext cx="4740057" cy="2339791"/>
          </a:xfrm>
        </p:spPr>
        <p:txBody>
          <a:bodyPr anchor="t"/>
          <a:lstStyle>
            <a:lvl1pPr marL="0" indent="0">
              <a:buNone/>
              <a:defRPr sz="1536"/>
            </a:lvl1pPr>
            <a:lvl2pPr marL="219502" indent="0">
              <a:buNone/>
              <a:defRPr sz="1344"/>
            </a:lvl2pPr>
            <a:lvl3pPr marL="439003" indent="0">
              <a:buNone/>
              <a:defRPr sz="1152"/>
            </a:lvl3pPr>
            <a:lvl4pPr marL="658505" indent="0">
              <a:buNone/>
              <a:defRPr sz="960"/>
            </a:lvl4pPr>
            <a:lvl5pPr marL="878007" indent="0">
              <a:buNone/>
              <a:defRPr sz="960"/>
            </a:lvl5pPr>
            <a:lvl6pPr marL="1097509" indent="0">
              <a:buNone/>
              <a:defRPr sz="960"/>
            </a:lvl6pPr>
            <a:lvl7pPr marL="1317010" indent="0">
              <a:buNone/>
              <a:defRPr sz="960"/>
            </a:lvl7pPr>
            <a:lvl8pPr marL="1536512" indent="0">
              <a:buNone/>
              <a:defRPr sz="960"/>
            </a:lvl8pPr>
            <a:lvl9pPr marL="1756014" indent="0">
              <a:buNone/>
              <a:defRPr sz="9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4931" y="987743"/>
            <a:ext cx="3019835" cy="1829915"/>
          </a:xfrm>
        </p:spPr>
        <p:txBody>
          <a:bodyPr/>
          <a:lstStyle>
            <a:lvl1pPr marL="0" indent="0">
              <a:buNone/>
              <a:defRPr sz="768"/>
            </a:lvl1pPr>
            <a:lvl2pPr marL="219502" indent="0">
              <a:buNone/>
              <a:defRPr sz="672"/>
            </a:lvl2pPr>
            <a:lvl3pPr marL="439003" indent="0">
              <a:buNone/>
              <a:defRPr sz="576"/>
            </a:lvl3pPr>
            <a:lvl4pPr marL="658505" indent="0">
              <a:buNone/>
              <a:defRPr sz="480"/>
            </a:lvl4pPr>
            <a:lvl5pPr marL="878007" indent="0">
              <a:buNone/>
              <a:defRPr sz="480"/>
            </a:lvl5pPr>
            <a:lvl6pPr marL="1097509" indent="0">
              <a:buNone/>
              <a:defRPr sz="480"/>
            </a:lvl6pPr>
            <a:lvl7pPr marL="1317010" indent="0">
              <a:buNone/>
              <a:defRPr sz="480"/>
            </a:lvl7pPr>
            <a:lvl8pPr marL="1536512" indent="0">
              <a:buNone/>
              <a:defRPr sz="480"/>
            </a:lvl8pPr>
            <a:lvl9pPr marL="1756014" indent="0">
              <a:buNone/>
              <a:defRPr sz="4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678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3712" y="175294"/>
            <a:ext cx="8075652" cy="636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3712" y="876469"/>
            <a:ext cx="8075652" cy="208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3711" y="3051637"/>
            <a:ext cx="2106692" cy="1752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224DC-3AA9-424A-B464-D656EB7C0D78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1519" y="3051637"/>
            <a:ext cx="3160038" cy="1752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2672" y="3051637"/>
            <a:ext cx="2106692" cy="1752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3EEC2-9DD3-D443-81B9-86ED21AE1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62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9003" rtl="0" eaLnBrk="1" latinLnBrk="0" hangingPunct="1">
        <a:lnSpc>
          <a:spcPct val="90000"/>
        </a:lnSpc>
        <a:spcBef>
          <a:spcPct val="0"/>
        </a:spcBef>
        <a:buNone/>
        <a:defRPr sz="211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51" indent="-109751" algn="l" defTabSz="439003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344" kern="1200">
          <a:solidFill>
            <a:schemeClr val="tx1"/>
          </a:solidFill>
          <a:latin typeface="+mn-lt"/>
          <a:ea typeface="+mn-ea"/>
          <a:cs typeface="+mn-cs"/>
        </a:defRPr>
      </a:lvl1pPr>
      <a:lvl2pPr marL="329253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1152" kern="1200">
          <a:solidFill>
            <a:schemeClr val="tx1"/>
          </a:solidFill>
          <a:latin typeface="+mn-lt"/>
          <a:ea typeface="+mn-ea"/>
          <a:cs typeface="+mn-cs"/>
        </a:defRPr>
      </a:lvl2pPr>
      <a:lvl3pPr marL="548754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68256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4pPr>
      <a:lvl5pPr marL="987758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5pPr>
      <a:lvl6pPr marL="1207259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6pPr>
      <a:lvl7pPr marL="1426761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7pPr>
      <a:lvl8pPr marL="1646263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8pPr>
      <a:lvl9pPr marL="1865765" indent="-109751" algn="l" defTabSz="439003" rtl="0" eaLnBrk="1" latinLnBrk="0" hangingPunct="1">
        <a:lnSpc>
          <a:spcPct val="90000"/>
        </a:lnSpc>
        <a:spcBef>
          <a:spcPts val="240"/>
        </a:spcBef>
        <a:buFont typeface="Arial" panose="020B0604020202020204" pitchFamily="34" charset="0"/>
        <a:buChar char="•"/>
        <a:defRPr sz="86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1pPr>
      <a:lvl2pPr marL="219502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2pPr>
      <a:lvl3pPr marL="439003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3pPr>
      <a:lvl4pPr marL="658505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4pPr>
      <a:lvl5pPr marL="878007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5pPr>
      <a:lvl6pPr marL="1097509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6pPr>
      <a:lvl7pPr marL="1317010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7pPr>
      <a:lvl8pPr marL="1536512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8pPr>
      <a:lvl9pPr marL="1756014" algn="l" defTabSz="439003" rtl="0" eaLnBrk="1" latinLnBrk="0" hangingPunct="1">
        <a:defRPr sz="8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03EA8D5-D7D3-633D-7E00-AFAA75805F7D}"/>
              </a:ext>
            </a:extLst>
          </p:cNvPr>
          <p:cNvGrpSpPr/>
          <p:nvPr/>
        </p:nvGrpSpPr>
        <p:grpSpPr>
          <a:xfrm>
            <a:off x="95152" y="309824"/>
            <a:ext cx="3946882" cy="2903603"/>
            <a:chOff x="355600" y="646378"/>
            <a:chExt cx="8080961" cy="594492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533F8FF-246D-790E-E802-B4539A89CC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313" r="10937"/>
            <a:stretch/>
          </p:blipFill>
          <p:spPr>
            <a:xfrm>
              <a:off x="355600" y="912586"/>
              <a:ext cx="7950200" cy="567871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D00E4A7-3B0A-F06B-51F5-9AA049A45EBA}"/>
                </a:ext>
              </a:extLst>
            </p:cNvPr>
            <p:cNvSpPr/>
            <p:nvPr/>
          </p:nvSpPr>
          <p:spPr>
            <a:xfrm>
              <a:off x="2124666" y="672504"/>
              <a:ext cx="914395" cy="5324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D168D46-DE72-C091-EB17-5EC86A7A5D8F}"/>
                </a:ext>
              </a:extLst>
            </p:cNvPr>
            <p:cNvSpPr/>
            <p:nvPr/>
          </p:nvSpPr>
          <p:spPr>
            <a:xfrm>
              <a:off x="7522166" y="646378"/>
              <a:ext cx="914395" cy="5324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7795DA4-9E1C-75A0-0A30-2661EC2C0CEE}"/>
                </a:ext>
              </a:extLst>
            </p:cNvPr>
            <p:cNvSpPr/>
            <p:nvPr/>
          </p:nvSpPr>
          <p:spPr>
            <a:xfrm>
              <a:off x="7522166" y="4418278"/>
              <a:ext cx="914395" cy="5324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" name="Text Box 29">
            <a:extLst>
              <a:ext uri="{FF2B5EF4-FFF2-40B4-BE49-F238E27FC236}">
                <a16:creationId xmlns:a16="http://schemas.microsoft.com/office/drawing/2014/main" id="{2655A41A-A9C4-65CA-AF09-906F9A3B13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8530" y="-17226"/>
            <a:ext cx="4977674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600" b="1" dirty="0">
                <a:solidFill>
                  <a:srgbClr val="C00000"/>
                </a:solidFill>
                <a:latin typeface="Arial" charset="0"/>
                <a:ea typeface="MS PGothic" charset="0"/>
                <a:cs typeface="MS PGothic" charset="0"/>
              </a:rPr>
              <a:t>Frontoparietal</a:t>
            </a:r>
            <a:r>
              <a:rPr lang="en-US" sz="1400" b="1" dirty="0">
                <a:solidFill>
                  <a:srgbClr val="C00000"/>
                </a:solidFill>
                <a:latin typeface="Arial" charset="0"/>
                <a:ea typeface="MS PGothic" charset="0"/>
                <a:cs typeface="MS PGothic" charset="0"/>
              </a:rPr>
              <a:t> LFPs are Traveling Waves</a:t>
            </a:r>
            <a:endParaRPr lang="en-US" sz="1400" b="1" baseline="30000" dirty="0">
              <a:solidFill>
                <a:srgbClr val="C00000"/>
              </a:solidFill>
              <a:latin typeface="Arial" charset="0"/>
              <a:ea typeface="MS PGothic" charset="0"/>
              <a:cs typeface="MS PGothic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0397382A-1A1D-6EDA-6EE1-6786AAF62B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91617" y="1666391"/>
            <a:ext cx="1586384" cy="1519610"/>
          </a:xfrm>
          <a:prstGeom prst="round2SameRect">
            <a:avLst>
              <a:gd name="adj1" fmla="val 35822"/>
              <a:gd name="adj2" fmla="val 0"/>
            </a:avLst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7D6CDDFF-B7C9-475A-ED5A-6D4233D2BB40}"/>
              </a:ext>
            </a:extLst>
          </p:cNvPr>
          <p:cNvGrpSpPr/>
          <p:nvPr/>
        </p:nvGrpSpPr>
        <p:grpSpPr>
          <a:xfrm>
            <a:off x="4236332" y="1446257"/>
            <a:ext cx="945592" cy="1606971"/>
            <a:chOff x="15519706" y="3941544"/>
            <a:chExt cx="1268715" cy="2156096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4F6AF856-75DD-86B5-0932-4777B7CBB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</a:blip>
            <a:stretch>
              <a:fillRect/>
            </a:stretch>
          </p:blipFill>
          <p:spPr>
            <a:xfrm>
              <a:off x="15630534" y="4212307"/>
              <a:ext cx="1157887" cy="1885333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E56C587-FD5A-A3E4-3F6F-3671268ACD97}"/>
                </a:ext>
              </a:extLst>
            </p:cNvPr>
            <p:cNvSpPr txBox="1"/>
            <p:nvPr/>
          </p:nvSpPr>
          <p:spPr>
            <a:xfrm>
              <a:off x="15519706" y="3941544"/>
              <a:ext cx="1043573" cy="30971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9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LPFC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968A865-AB72-9302-C2CF-FD13CC4862F6}"/>
              </a:ext>
            </a:extLst>
          </p:cNvPr>
          <p:cNvGrpSpPr/>
          <p:nvPr/>
        </p:nvGrpSpPr>
        <p:grpSpPr>
          <a:xfrm>
            <a:off x="5220037" y="1431880"/>
            <a:ext cx="820168" cy="1617136"/>
            <a:chOff x="15599888" y="3018065"/>
            <a:chExt cx="1100431" cy="2169735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CC8EA3A-270D-EC8D-E327-160E620491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grayscl/>
            </a:blip>
            <a:srcRect l="39634"/>
            <a:stretch/>
          </p:blipFill>
          <p:spPr>
            <a:xfrm>
              <a:off x="15599888" y="3276640"/>
              <a:ext cx="1100431" cy="191116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D71604D-C2A4-4A03-F1CA-16F87E1591FB}"/>
                </a:ext>
              </a:extLst>
            </p:cNvPr>
            <p:cNvSpPr txBox="1"/>
            <p:nvPr/>
          </p:nvSpPr>
          <p:spPr>
            <a:xfrm>
              <a:off x="15768439" y="3018065"/>
              <a:ext cx="786978" cy="30971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9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PPC</a:t>
              </a:r>
            </a:p>
          </p:txBody>
        </p:sp>
      </p:grp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96E9167-8518-08C1-9F24-B8278D18F4F1}"/>
              </a:ext>
            </a:extLst>
          </p:cNvPr>
          <p:cNvCxnSpPr>
            <a:cxnSpLocks/>
          </p:cNvCxnSpPr>
          <p:nvPr/>
        </p:nvCxnSpPr>
        <p:spPr bwMode="auto">
          <a:xfrm>
            <a:off x="4080094" y="993359"/>
            <a:ext cx="0" cy="1917147"/>
          </a:xfrm>
          <a:prstGeom prst="lin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5" name="Text Box 29">
            <a:extLst>
              <a:ext uri="{FF2B5EF4-FFF2-40B4-BE49-F238E27FC236}">
                <a16:creationId xmlns:a16="http://schemas.microsoft.com/office/drawing/2014/main" id="{BB3CA30A-AF4C-3899-1EB4-0097ADAC67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6424" y="602917"/>
            <a:ext cx="3810722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100" b="1" dirty="0">
                <a:solidFill>
                  <a:srgbClr val="C00000"/>
                </a:solidFill>
                <a:latin typeface="Arial" charset="0"/>
                <a:ea typeface="MS PGothic" charset="0"/>
                <a:cs typeface="MS PGothic" charset="0"/>
              </a:rPr>
              <a:t>Physical properties of Traveling Waves</a:t>
            </a:r>
          </a:p>
        </p:txBody>
      </p:sp>
      <p:sp>
        <p:nvSpPr>
          <p:cNvPr id="46" name="Text Box 29">
            <a:extLst>
              <a:ext uri="{FF2B5EF4-FFF2-40B4-BE49-F238E27FC236}">
                <a16:creationId xmlns:a16="http://schemas.microsoft.com/office/drawing/2014/main" id="{59B0DDE2-D7DC-F114-47D4-C887D62F34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4588" y="1048744"/>
            <a:ext cx="1856917" cy="24622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MS PGothic" charset="0"/>
                <a:cs typeface="MS PGothic" charset="0"/>
              </a:rPr>
              <a:t>Wave Direction</a:t>
            </a:r>
          </a:p>
        </p:txBody>
      </p:sp>
      <p:sp>
        <p:nvSpPr>
          <p:cNvPr id="47" name="Text Box 29">
            <a:extLst>
              <a:ext uri="{FF2B5EF4-FFF2-40B4-BE49-F238E27FC236}">
                <a16:creationId xmlns:a16="http://schemas.microsoft.com/office/drawing/2014/main" id="{29C98BCF-638B-D060-8696-3860B8F565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4383" y="1075091"/>
            <a:ext cx="1856917" cy="24622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MS PGothic" charset="0"/>
                <a:cs typeface="MS PGothic" charset="0"/>
              </a:rPr>
              <a:t>Wave speed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61422E02-AD0A-3BFC-DB00-F40990C03CB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</a:blip>
          <a:srcRect t="30428" r="69340" b="36161"/>
          <a:stretch/>
        </p:blipFill>
        <p:spPr>
          <a:xfrm>
            <a:off x="5000899" y="2162459"/>
            <a:ext cx="304418" cy="347794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21A6AA95-3FA9-E4C9-8501-3CB5096208A2}"/>
              </a:ext>
            </a:extLst>
          </p:cNvPr>
          <p:cNvSpPr txBox="1"/>
          <p:nvPr/>
        </p:nvSpPr>
        <p:spPr>
          <a:xfrm>
            <a:off x="6666870" y="1889605"/>
            <a:ext cx="335141" cy="15388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/>
            <a:r>
              <a:rPr lang="en-US" sz="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LPFC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0D3E14B-488B-58AA-F397-95133350C46C}"/>
              </a:ext>
            </a:extLst>
          </p:cNvPr>
          <p:cNvSpPr txBox="1"/>
          <p:nvPr/>
        </p:nvSpPr>
        <p:spPr>
          <a:xfrm>
            <a:off x="7391440" y="1888341"/>
            <a:ext cx="296467" cy="15388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PPC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4BBB25A-470D-5F73-5008-813E388EFFFB}"/>
              </a:ext>
            </a:extLst>
          </p:cNvPr>
          <p:cNvCxnSpPr>
            <a:cxnSpLocks/>
          </p:cNvCxnSpPr>
          <p:nvPr/>
        </p:nvCxnSpPr>
        <p:spPr bwMode="auto">
          <a:xfrm>
            <a:off x="4691318" y="2050938"/>
            <a:ext cx="217250" cy="298122"/>
          </a:xfrm>
          <a:prstGeom prst="straightConnector1">
            <a:avLst/>
          </a:prstGeom>
          <a:ln w="38100">
            <a:solidFill>
              <a:srgbClr val="00B3B3"/>
            </a:solidFill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7F31FCD-8E98-75BE-B325-A08B69AE6C57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4475067" y="1755409"/>
            <a:ext cx="205467" cy="280412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1" name="Group 60">
            <a:extLst>
              <a:ext uri="{FF2B5EF4-FFF2-40B4-BE49-F238E27FC236}">
                <a16:creationId xmlns:a16="http://schemas.microsoft.com/office/drawing/2014/main" id="{D98B37ED-C3B5-1BFD-0F3C-472FD5767342}"/>
              </a:ext>
            </a:extLst>
          </p:cNvPr>
          <p:cNvGrpSpPr/>
          <p:nvPr/>
        </p:nvGrpSpPr>
        <p:grpSpPr>
          <a:xfrm rot="19850838">
            <a:off x="5411843" y="1760684"/>
            <a:ext cx="432595" cy="592836"/>
            <a:chOff x="17118398" y="4905916"/>
            <a:chExt cx="580419" cy="795417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F0CF341A-3201-6A2A-C235-72145BB0ABF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7407329" y="5301339"/>
              <a:ext cx="291488" cy="399994"/>
            </a:xfrm>
            <a:prstGeom prst="straightConnector1">
              <a:avLst/>
            </a:prstGeom>
            <a:ln w="38100">
              <a:solidFill>
                <a:srgbClr val="00B3B3"/>
              </a:solidFill>
              <a:headEnd type="none" w="med" len="med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EC7A307A-3894-9676-3396-810C6A4C50FB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17118398" y="4905916"/>
              <a:ext cx="275678" cy="376233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none" w="med" len="med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56" name="Text Box 29">
            <a:extLst>
              <a:ext uri="{FF2B5EF4-FFF2-40B4-BE49-F238E27FC236}">
                <a16:creationId xmlns:a16="http://schemas.microsoft.com/office/drawing/2014/main" id="{5485C301-E987-578D-4059-1974C47DFB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2940" y="1139039"/>
            <a:ext cx="1191953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100" b="1" dirty="0">
                <a:latin typeface="Arial" charset="0"/>
                <a:ea typeface="MS PGothic" charset="0"/>
                <a:cs typeface="MS PGothic" charset="0"/>
              </a:rPr>
              <a:t>Read More</a:t>
            </a:r>
          </a:p>
        </p:txBody>
      </p:sp>
      <p:sp>
        <p:nvSpPr>
          <p:cNvPr id="1057" name="Text Box 29">
            <a:extLst>
              <a:ext uri="{FF2B5EF4-FFF2-40B4-BE49-F238E27FC236}">
                <a16:creationId xmlns:a16="http://schemas.microsoft.com/office/drawing/2014/main" id="{55E30F55-B4B6-B756-A158-0A80604FB6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84078" y="1470398"/>
            <a:ext cx="1089677" cy="2308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900" dirty="0">
                <a:latin typeface="Arial" charset="0"/>
                <a:ea typeface="MS PGothic" charset="0"/>
                <a:cs typeface="MS PGothic" charset="0"/>
              </a:rPr>
              <a:t>Zabeh et al. 2022</a:t>
            </a:r>
            <a:endParaRPr lang="en-US" sz="900" b="1" dirty="0">
              <a:latin typeface="Arial" charset="0"/>
              <a:ea typeface="MS PGothic" charset="0"/>
              <a:cs typeface="MS PGothic" charset="0"/>
            </a:endParaRPr>
          </a:p>
        </p:txBody>
      </p:sp>
      <p:cxnSp>
        <p:nvCxnSpPr>
          <p:cNvPr id="1058" name="Straight Connector 1057">
            <a:extLst>
              <a:ext uri="{FF2B5EF4-FFF2-40B4-BE49-F238E27FC236}">
                <a16:creationId xmlns:a16="http://schemas.microsoft.com/office/drawing/2014/main" id="{B537F5EC-A71A-F4A3-861C-8C0240CC13F4}"/>
              </a:ext>
            </a:extLst>
          </p:cNvPr>
          <p:cNvCxnSpPr>
            <a:cxnSpLocks/>
          </p:cNvCxnSpPr>
          <p:nvPr/>
        </p:nvCxnSpPr>
        <p:spPr bwMode="auto">
          <a:xfrm>
            <a:off x="8008417" y="1214876"/>
            <a:ext cx="0" cy="1649255"/>
          </a:xfrm>
          <a:prstGeom prst="lin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59" name="Picture 1058">
            <a:extLst>
              <a:ext uri="{FF2B5EF4-FFF2-40B4-BE49-F238E27FC236}">
                <a16:creationId xmlns:a16="http://schemas.microsoft.com/office/drawing/2014/main" id="{48D026FB-C073-B32D-26B7-380072FABB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82205" y="1816761"/>
            <a:ext cx="917696" cy="92212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16986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5E3F45A-5F5A-05A5-4166-035336AC333D}"/>
              </a:ext>
            </a:extLst>
          </p:cNvPr>
          <p:cNvGrpSpPr/>
          <p:nvPr/>
        </p:nvGrpSpPr>
        <p:grpSpPr>
          <a:xfrm>
            <a:off x="-7615" y="1089913"/>
            <a:ext cx="4286759" cy="1744430"/>
            <a:chOff x="39189" y="1411640"/>
            <a:chExt cx="12996615" cy="528876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7EC466F-BD5D-82B1-136C-0FD6A105E91C}"/>
                </a:ext>
              </a:extLst>
            </p:cNvPr>
            <p:cNvGrpSpPr/>
            <p:nvPr/>
          </p:nvGrpSpPr>
          <p:grpSpPr>
            <a:xfrm>
              <a:off x="6447406" y="1509473"/>
              <a:ext cx="6588398" cy="5190932"/>
              <a:chOff x="6447406" y="1509473"/>
              <a:chExt cx="6588398" cy="5190932"/>
            </a:xfrm>
          </p:grpSpPr>
          <p:pic>
            <p:nvPicPr>
              <p:cNvPr id="13" name="Picture 12" descr="Graphical user interface&#10;&#10;Description automatically generated">
                <a:extLst>
                  <a:ext uri="{FF2B5EF4-FFF2-40B4-BE49-F238E27FC236}">
                    <a16:creationId xmlns:a16="http://schemas.microsoft.com/office/drawing/2014/main" id="{40248A79-EA0D-772C-C31E-431E5FFF73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4710" t="4329" b="67245"/>
              <a:stretch/>
            </p:blipFill>
            <p:spPr>
              <a:xfrm>
                <a:off x="6447406" y="2649433"/>
                <a:ext cx="6588398" cy="3254565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A690DF9-F6B3-F010-386B-FF11212E6EE6}"/>
                  </a:ext>
                </a:extLst>
              </p:cNvPr>
              <p:cNvSpPr txBox="1"/>
              <p:nvPr/>
            </p:nvSpPr>
            <p:spPr>
              <a:xfrm>
                <a:off x="7239547" y="1509473"/>
                <a:ext cx="4289425" cy="11176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FF0000"/>
                    </a:solidFill>
                    <a:latin typeface="Arial" panose="020B0604020202020204" pitchFamily="34" charset="0"/>
                    <a:ea typeface="PMingLiU" panose="02020500000000000000" pitchFamily="18" charset="-120"/>
                    <a:cs typeface="Arial" panose="020B0604020202020204" pitchFamily="34" charset="0"/>
                  </a:rPr>
                  <a:t>PNR</a:t>
                </a:r>
              </a:p>
              <a:p>
                <a:pPr algn="ctr"/>
                <a:r>
                  <a:rPr lang="en-US" sz="700" dirty="0">
                    <a:solidFill>
                      <a:srgbClr val="FF0000"/>
                    </a:solidFill>
                    <a:latin typeface="Arial" panose="020B0604020202020204" pitchFamily="34" charset="0"/>
                    <a:ea typeface="PMingLiU" panose="02020500000000000000" pitchFamily="18" charset="-120"/>
                    <a:cs typeface="Arial" panose="020B0604020202020204" pitchFamily="34" charset="0"/>
                  </a:rPr>
                  <a:t>Prior trial not rewarded</a:t>
                </a:r>
                <a:endParaRPr lang="en-US" sz="700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2386511-74A2-D405-4B4C-DEE7D22A357F}"/>
                  </a:ext>
                </a:extLst>
              </p:cNvPr>
              <p:cNvSpPr txBox="1"/>
              <p:nvPr/>
            </p:nvSpPr>
            <p:spPr>
              <a:xfrm>
                <a:off x="8099036" y="6047222"/>
                <a:ext cx="2713592" cy="6531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ea typeface="PMingLiU" panose="02020500000000000000" pitchFamily="18" charset="-120"/>
                    <a:cs typeface="Arial" panose="020B0604020202020204" pitchFamily="34" charset="0"/>
                  </a:rPr>
                  <a:t>PGD = 0.12</a:t>
                </a:r>
                <a:endParaRPr lang="en-US" sz="8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186ABA9-F566-849A-F8F0-A1C639F195E2}"/>
                </a:ext>
              </a:extLst>
            </p:cNvPr>
            <p:cNvGrpSpPr/>
            <p:nvPr/>
          </p:nvGrpSpPr>
          <p:grpSpPr>
            <a:xfrm>
              <a:off x="39189" y="1411640"/>
              <a:ext cx="5904411" cy="5274911"/>
              <a:chOff x="39189" y="1411640"/>
              <a:chExt cx="5904411" cy="5274911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2D6341F-4CDE-36AF-E71F-1C37034DBB83}"/>
                  </a:ext>
                </a:extLst>
              </p:cNvPr>
              <p:cNvSpPr txBox="1"/>
              <p:nvPr/>
            </p:nvSpPr>
            <p:spPr>
              <a:xfrm>
                <a:off x="1418333" y="1411640"/>
                <a:ext cx="3999923" cy="11176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700" b="1" dirty="0">
                    <a:solidFill>
                      <a:srgbClr val="0672C4"/>
                    </a:solidFill>
                    <a:latin typeface="Arial" panose="020B0604020202020204" pitchFamily="34" charset="0"/>
                    <a:ea typeface="PMingLiU" panose="02020500000000000000" pitchFamily="18" charset="-120"/>
                    <a:cs typeface="Arial" panose="020B0604020202020204" pitchFamily="34" charset="0"/>
                  </a:rPr>
                  <a:t>PR</a:t>
                </a:r>
              </a:p>
              <a:p>
                <a:pPr algn="ctr"/>
                <a:r>
                  <a:rPr lang="en-US" sz="700" dirty="0">
                    <a:solidFill>
                      <a:srgbClr val="0672C4"/>
                    </a:solidFill>
                    <a:latin typeface="Arial" panose="020B0604020202020204" pitchFamily="34" charset="0"/>
                    <a:ea typeface="PMingLiU" panose="02020500000000000000" pitchFamily="18" charset="-120"/>
                    <a:cs typeface="Arial" panose="020B0604020202020204" pitchFamily="34" charset="0"/>
                  </a:rPr>
                  <a:t>Prior trial rewarded</a:t>
                </a:r>
                <a:endParaRPr lang="en-US" sz="700" dirty="0">
                  <a:solidFill>
                    <a:srgbClr val="0672C4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843E0DD-1B9D-BAAE-9A04-30690C8EECC5}"/>
                  </a:ext>
                </a:extLst>
              </p:cNvPr>
              <p:cNvGrpSpPr/>
              <p:nvPr/>
            </p:nvGrpSpPr>
            <p:grpSpPr>
              <a:xfrm>
                <a:off x="51324" y="2242970"/>
                <a:ext cx="5892276" cy="3503951"/>
                <a:chOff x="200867" y="2160333"/>
                <a:chExt cx="3529450" cy="2098853"/>
              </a:xfrm>
            </p:grpSpPr>
            <p:pic>
              <p:nvPicPr>
                <p:cNvPr id="11" name="Picture 10" descr="Graphical user interface&#10;&#10;Description automatically generated">
                  <a:extLst>
                    <a:ext uri="{FF2B5EF4-FFF2-40B4-BE49-F238E27FC236}">
                      <a16:creationId xmlns:a16="http://schemas.microsoft.com/office/drawing/2014/main" id="{6709F1B3-463F-DD5C-6DD2-F274559043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474" t="4329" r="48553" b="67245"/>
                <a:stretch/>
              </p:blipFill>
              <p:spPr>
                <a:xfrm>
                  <a:off x="334315" y="2309714"/>
                  <a:ext cx="3396002" cy="1949472"/>
                </a:xfrm>
                <a:prstGeom prst="rect">
                  <a:avLst/>
                </a:prstGeom>
              </p:spPr>
            </p:pic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D30563FF-E5E4-7616-0ABA-6EC481ABA225}"/>
                    </a:ext>
                  </a:extLst>
                </p:cNvPr>
                <p:cNvSpPr/>
                <p:nvPr/>
              </p:nvSpPr>
              <p:spPr>
                <a:xfrm>
                  <a:off x="200867" y="2160333"/>
                  <a:ext cx="695521" cy="53241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53DDA60-6B25-EAED-70A7-029C2D2F8784}"/>
                  </a:ext>
                </a:extLst>
              </p:cNvPr>
              <p:cNvSpPr txBox="1"/>
              <p:nvPr/>
            </p:nvSpPr>
            <p:spPr>
              <a:xfrm>
                <a:off x="1947618" y="6033367"/>
                <a:ext cx="2713595" cy="6531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ea typeface="PMingLiU" panose="02020500000000000000" pitchFamily="18" charset="-120"/>
                    <a:cs typeface="Arial" panose="020B0604020202020204" pitchFamily="34" charset="0"/>
                  </a:rPr>
                  <a:t>PGD = 0.42</a:t>
                </a:r>
                <a:endParaRPr lang="en-US" sz="8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7D397FC-E0DF-5F88-F726-23536118ADA8}"/>
                  </a:ext>
                </a:extLst>
              </p:cNvPr>
              <p:cNvSpPr/>
              <p:nvPr/>
            </p:nvSpPr>
            <p:spPr>
              <a:xfrm>
                <a:off x="39189" y="2400047"/>
                <a:ext cx="1161144" cy="888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0029548F-C226-D899-EF6A-2317068129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" t="4545" r="-376" b="142"/>
          <a:stretch/>
        </p:blipFill>
        <p:spPr>
          <a:xfrm>
            <a:off x="6505810" y="1370684"/>
            <a:ext cx="1102499" cy="1507500"/>
          </a:xfrm>
          <a:prstGeom prst="rect">
            <a:avLst/>
          </a:prstGeom>
        </p:spPr>
      </p:pic>
      <p:sp>
        <p:nvSpPr>
          <p:cNvPr id="18" name="Text Box 29">
            <a:extLst>
              <a:ext uri="{FF2B5EF4-FFF2-40B4-BE49-F238E27FC236}">
                <a16:creationId xmlns:a16="http://schemas.microsoft.com/office/drawing/2014/main" id="{20D36204-9208-940E-5BDA-68C6287765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686" y="587500"/>
            <a:ext cx="3192545" cy="2308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900" b="1" dirty="0">
                <a:latin typeface="Arial" charset="0"/>
                <a:ea typeface="MS PGothic" charset="0"/>
                <a:cs typeface="MS PGothic" charset="0"/>
              </a:rPr>
              <a:t>TW strength encode reward history PR</a:t>
            </a:r>
          </a:p>
        </p:txBody>
      </p:sp>
      <p:sp>
        <p:nvSpPr>
          <p:cNvPr id="19" name="Text Box 29">
            <a:extLst>
              <a:ext uri="{FF2B5EF4-FFF2-40B4-BE49-F238E27FC236}">
                <a16:creationId xmlns:a16="http://schemas.microsoft.com/office/drawing/2014/main" id="{29F7407B-B542-0319-A955-202AF1B816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09173" y="585113"/>
            <a:ext cx="1720081" cy="5078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900" dirty="0">
                <a:latin typeface="Arial" charset="0"/>
                <a:ea typeface="MS PGothic" charset="0"/>
                <a:cs typeface="MS PGothic" charset="0"/>
              </a:rPr>
              <a:t>Exclusive to PR, not </a:t>
            </a:r>
            <a:r>
              <a:rPr lang="en-US" sz="900" b="1" dirty="0">
                <a:latin typeface="Arial" charset="0"/>
                <a:ea typeface="MS PGothic" charset="0"/>
                <a:cs typeface="MS PGothic" charset="0"/>
              </a:rPr>
              <a:t>other reward mnemonics</a:t>
            </a:r>
          </a:p>
          <a:p>
            <a:pPr eaLnBrk="1" hangingPunct="1"/>
            <a:endParaRPr lang="en-US" sz="900" b="1" dirty="0">
              <a:latin typeface="Arial" charset="0"/>
              <a:ea typeface="MS PGothic" charset="0"/>
              <a:cs typeface="MS PGothic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1B94C7C-08BB-3AF9-E8E1-3B4A922A7681}"/>
              </a:ext>
            </a:extLst>
          </p:cNvPr>
          <p:cNvGrpSpPr/>
          <p:nvPr/>
        </p:nvGrpSpPr>
        <p:grpSpPr>
          <a:xfrm>
            <a:off x="4317663" y="1240882"/>
            <a:ext cx="1681897" cy="1557384"/>
            <a:chOff x="15197014" y="7937324"/>
            <a:chExt cx="1884115" cy="1744631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93FB6BAF-92D1-025D-DC44-46E3A038B60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197014" y="8144534"/>
              <a:ext cx="1884115" cy="1537421"/>
            </a:xfrm>
            <a:prstGeom prst="round2SameRect">
              <a:avLst>
                <a:gd name="adj1" fmla="val 30107"/>
                <a:gd name="adj2" fmla="val 0"/>
              </a:avLst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F0EA735-F8FF-1540-E91A-8DCEDD68955E}"/>
                </a:ext>
              </a:extLst>
            </p:cNvPr>
            <p:cNvSpPr txBox="1"/>
            <p:nvPr/>
          </p:nvSpPr>
          <p:spPr>
            <a:xfrm>
              <a:off x="15368575" y="7937324"/>
              <a:ext cx="1392941" cy="49553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6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</a:t>
              </a:r>
            </a:p>
            <a:p>
              <a:pPr algn="ctr"/>
              <a:r>
                <a:rPr lang="en-US" sz="6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600" b="1" dirty="0">
                  <a:solidFill>
                    <a:schemeClr val="bg2">
                      <a:lumMod val="7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EV</a:t>
              </a:r>
              <a:endParaRPr lang="en-US" sz="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6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</a:t>
              </a:r>
            </a:p>
          </p:txBody>
        </p:sp>
      </p:grpSp>
      <p:sp>
        <p:nvSpPr>
          <p:cNvPr id="23" name="Text Box 29">
            <a:extLst>
              <a:ext uri="{FF2B5EF4-FFF2-40B4-BE49-F238E27FC236}">
                <a16:creationId xmlns:a16="http://schemas.microsoft.com/office/drawing/2014/main" id="{053EB272-768D-A4E4-2882-6798FCFC7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76914" y="544458"/>
            <a:ext cx="1483269" cy="50783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900" dirty="0">
                <a:latin typeface="Arial" charset="0"/>
                <a:ea typeface="MS PGothic" charset="0"/>
                <a:cs typeface="MS PGothic" charset="0"/>
              </a:rPr>
              <a:t>Encoding is </a:t>
            </a:r>
            <a:r>
              <a:rPr lang="en-US" sz="900" b="1" dirty="0">
                <a:latin typeface="Arial" charset="0"/>
                <a:ea typeface="MS PGothic" charset="0"/>
                <a:cs typeface="MS PGothic" charset="0"/>
              </a:rPr>
              <a:t>independent of other physiological markers</a:t>
            </a:r>
          </a:p>
        </p:txBody>
      </p:sp>
      <p:sp>
        <p:nvSpPr>
          <p:cNvPr id="24" name="Text Box 29">
            <a:extLst>
              <a:ext uri="{FF2B5EF4-FFF2-40B4-BE49-F238E27FC236}">
                <a16:creationId xmlns:a16="http://schemas.microsoft.com/office/drawing/2014/main" id="{8CD89FEA-873A-4C96-2DB6-F3083296F0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2576" y="-8920"/>
            <a:ext cx="3120051" cy="33855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600" b="1" dirty="0">
                <a:solidFill>
                  <a:srgbClr val="C00000"/>
                </a:solidFill>
                <a:latin typeface="Arial" charset="0"/>
                <a:ea typeface="MS PGothic" charset="0"/>
                <a:cs typeface="MS PGothic" charset="0"/>
              </a:rPr>
              <a:t>Behavioral Relevance</a:t>
            </a:r>
          </a:p>
        </p:txBody>
      </p:sp>
      <p:sp>
        <p:nvSpPr>
          <p:cNvPr id="25" name="Text Box 29">
            <a:extLst>
              <a:ext uri="{FF2B5EF4-FFF2-40B4-BE49-F238E27FC236}">
                <a16:creationId xmlns:a16="http://schemas.microsoft.com/office/drawing/2014/main" id="{696DD6AC-71B3-3DE4-5D94-389149BD6C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89508" y="733095"/>
            <a:ext cx="1191953" cy="2616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100" b="1" dirty="0">
                <a:latin typeface="Arial" charset="0"/>
                <a:ea typeface="MS PGothic" charset="0"/>
                <a:cs typeface="MS PGothic" charset="0"/>
              </a:rPr>
              <a:t>Read More</a:t>
            </a:r>
          </a:p>
        </p:txBody>
      </p:sp>
      <p:sp>
        <p:nvSpPr>
          <p:cNvPr id="26" name="Text Box 29">
            <a:extLst>
              <a:ext uri="{FF2B5EF4-FFF2-40B4-BE49-F238E27FC236}">
                <a16:creationId xmlns:a16="http://schemas.microsoft.com/office/drawing/2014/main" id="{9E14DBEB-BA25-F830-0023-65FD61C4D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40646" y="1064454"/>
            <a:ext cx="1089677" cy="23083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900" dirty="0">
                <a:latin typeface="Arial" charset="0"/>
                <a:ea typeface="MS PGothic" charset="0"/>
                <a:cs typeface="MS PGothic" charset="0"/>
              </a:rPr>
              <a:t>Zabeh et al. 2022</a:t>
            </a:r>
            <a:endParaRPr lang="en-US" sz="900" b="1" dirty="0">
              <a:latin typeface="Arial" charset="0"/>
              <a:ea typeface="MS PGothic" charset="0"/>
              <a:cs typeface="MS PGothic" charset="0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57D4949-F36F-2821-0239-DE6A36DF13C0}"/>
              </a:ext>
            </a:extLst>
          </p:cNvPr>
          <p:cNvCxnSpPr>
            <a:cxnSpLocks/>
          </p:cNvCxnSpPr>
          <p:nvPr/>
        </p:nvCxnSpPr>
        <p:spPr bwMode="auto">
          <a:xfrm>
            <a:off x="7964985" y="808932"/>
            <a:ext cx="0" cy="1649255"/>
          </a:xfrm>
          <a:prstGeom prst="lin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8C94A77D-5C21-94B7-424F-8D3037E3E7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8773" y="1410817"/>
            <a:ext cx="917696" cy="92212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16443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BCC636-6C53-7CE4-90C1-54F771E7C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37" y="8276"/>
            <a:ext cx="7772400" cy="327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530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467</TotalTime>
  <Words>76</Words>
  <Application>Microsoft Macintosh PowerPoint</Application>
  <PresentationFormat>Custom</PresentationFormat>
  <Paragraphs>25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ez2290</dc:creator>
  <cp:lastModifiedBy>ez2290</cp:lastModifiedBy>
  <cp:revision>1</cp:revision>
  <dcterms:created xsi:type="dcterms:W3CDTF">2023-05-11T02:07:10Z</dcterms:created>
  <dcterms:modified xsi:type="dcterms:W3CDTF">2023-05-11T09:54:45Z</dcterms:modified>
</cp:coreProperties>
</file>

<file path=docProps/thumbnail.jpeg>
</file>